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A21DB6-071E-47C1-97A3-77CABD49A0A1}" v="110" dt="2021-05-07T13:58:01.3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>
        <p:scale>
          <a:sx n="73" d="100"/>
          <a:sy n="73" d="100"/>
        </p:scale>
        <p:origin x="2670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AEEA5-A026-4FD2-80EE-5607538420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B19157-D8B3-4F04-A0D1-A60FCCDD55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5609E9-6E52-4A9E-9AB8-D9BA0857B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50B93-99DA-4ADC-896D-60A8A0FAC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8B7D2-0218-4E38-890D-30FE7EAAB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760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9E2D-F543-4D62-9675-5AF6733C1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9FBBD9-6CAC-42BC-90EE-1689D7457A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30217-49ED-4939-A906-CE52C3B4F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20251-AF90-4DFD-805D-313060905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6EC92-DA65-492E-A34D-B41549258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245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38BADC-02A0-4752-A35C-34415DD39C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5EE1D4-E5EE-42EF-AEE6-B56515BA09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3D244-F5DB-4906-8439-773449E8C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8EA7A-054C-4C80-9410-FA3428A83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7C559-FFDF-4A11-8806-7C0A5FE49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334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5AD3C-8038-4730-A998-DCE240D90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71A87-5A0D-4445-97DA-6EF26728D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55EED-AC3A-45A1-8EFA-7F37B2BE4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E4B67-0AFC-4B79-9263-1A4F4EE77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6BE8D-9CE5-49F5-898A-2713713C2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635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13520-D57E-4AD5-B0C1-1B8A674DB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F4AA6-DD7F-4662-B3E3-0260B2417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A5B2F-130D-4F62-9F31-53BC1ACC6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78223-C028-4014-89DE-91EC1CC8C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82A03-B8BA-472B-B5E7-D8624B088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02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68C3D-2CC7-4015-9A65-2EA34B00C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11ED8-51AA-4A6F-B43E-43AD0369D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027C37-C997-4D7C-87B2-0FDA30CAA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FE292-7E66-41FF-8792-92B77ED50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AD695-AF50-415A-A687-38921637A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419B1C-73C2-417D-AA3D-5682D3868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515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C753E-EE13-4C56-9230-95B575E2C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42DD9E-7F45-4238-86BB-50FD88B7F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6BBEE7-FE28-4DB5-A4CE-D71BBF65A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7EB0AE-1838-48E8-BC24-D730AEE9DB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CCC8A0-1A72-40C1-A699-CF8576D269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00B5D6-67C7-4907-8D7E-8C32F57AF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C865CE-476F-4076-8460-DF20FE0A0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7C460A-B802-4795-9230-7FC0CD167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1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3A49C-7D38-4A64-9258-B12177C5F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E98AD4-FE72-48B0-BB29-58637BEA0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434977-67A6-494E-86B6-025C01689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D4CAAD-07D5-46B8-80BF-36AB66761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727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55B0E8-8062-4B26-88B1-9D4072BFF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BFF466-AE16-4CDB-AA0A-E2056AF3A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F879D-EFBD-4E06-9857-F1D9EC441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82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6BD6F-BA68-417B-91F9-8EBFB6276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8EBE6-7ACD-4DBD-9E4C-D773A980E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8570E9-101E-40E3-903B-D9E612D98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8F03E-E260-4D0D-AA94-F7E64F49F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CE2B2D-D0F6-474C-AE78-FE8196ECC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04E564-F231-4975-BBA4-34F3D33DE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38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61DBD-EB68-439C-950E-3ACF8E05A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507597-518E-4429-B10F-76EA3B92BE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881FD-4039-4D61-98A5-020380EAC7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8A762-CA86-4667-871A-DA6DDBADB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53CFCD-C0EA-4356-B192-5E1ED55F6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D1658-C747-4735-8495-ED28F116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04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C6C0F-A684-485F-989F-14B494CEC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355986-FB0D-4303-90D0-13C744D6E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73443-3B62-4C28-BAE4-87BD2BFEE7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1BE8F-6BFB-429A-BD9A-CC5E438F273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A92E7-0E59-43A1-B8A6-9C19C7B568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AC209-EC5D-4761-8524-B99BAB2662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7AD2E-2492-4D63-8610-E2D043AAF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599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0BB833-8E03-4270-8B4E-095BA0CA54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74" b="3518"/>
          <a:stretch/>
        </p:blipFill>
        <p:spPr>
          <a:xfrm>
            <a:off x="0" y="0"/>
            <a:ext cx="12192000" cy="4238625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286B7BFD-ED41-4115-85C5-11CA1D04FC67}"/>
              </a:ext>
            </a:extLst>
          </p:cNvPr>
          <p:cNvSpPr>
            <a:spLocks noChangeAspect="1"/>
          </p:cNvSpPr>
          <p:nvPr/>
        </p:nvSpPr>
        <p:spPr>
          <a:xfrm>
            <a:off x="6382197" y="2752725"/>
            <a:ext cx="399604" cy="398566"/>
          </a:xfrm>
          <a:prstGeom prst="ellipse">
            <a:avLst/>
          </a:prstGeom>
          <a:solidFill>
            <a:srgbClr val="FF0000">
              <a:alpha val="1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B082699A-AD68-4B25-A8C5-92389D31C505}"/>
              </a:ext>
            </a:extLst>
          </p:cNvPr>
          <p:cNvCxnSpPr>
            <a:cxnSpLocks/>
            <a:stCxn id="25" idx="1"/>
            <a:endCxn id="22" idx="4"/>
          </p:cNvCxnSpPr>
          <p:nvPr/>
        </p:nvCxnSpPr>
        <p:spPr>
          <a:xfrm rot="10800000">
            <a:off x="6582000" y="3151292"/>
            <a:ext cx="2304825" cy="149622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41074A9-3872-4DEE-B18C-0FC5D63F3709}"/>
              </a:ext>
            </a:extLst>
          </p:cNvPr>
          <p:cNvSpPr txBox="1"/>
          <p:nvPr/>
        </p:nvSpPr>
        <p:spPr>
          <a:xfrm>
            <a:off x="8886824" y="4324350"/>
            <a:ext cx="2924175" cy="646331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APPI is a penny stock. Can we get a different symbol here?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875215-9E6A-495D-997F-E2169CD00574}"/>
              </a:ext>
            </a:extLst>
          </p:cNvPr>
          <p:cNvSpPr txBox="1"/>
          <p:nvPr/>
        </p:nvSpPr>
        <p:spPr>
          <a:xfrm>
            <a:off x="333599" y="5971490"/>
            <a:ext cx="56862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OpenSans-Regular"/>
              </a:rPr>
              <a:t>Augment Your Portfolio Research with Behavioral Analytics</a:t>
            </a:r>
          </a:p>
          <a:p>
            <a:r>
              <a:rPr lang="en-US" dirty="0">
                <a:latin typeface="OpenSans-Regular"/>
              </a:rPr>
              <a:t>O</a:t>
            </a:r>
            <a:r>
              <a:rPr lang="en-US" b="0" i="0" dirty="0">
                <a:effectLst/>
                <a:latin typeface="OpenSans-Regular"/>
              </a:rPr>
              <a:t>n Over 1,300 Highly-Liquid Companies &amp; GICS Sectors.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58696E-A631-4C4C-9833-8221944352F2}"/>
              </a:ext>
            </a:extLst>
          </p:cNvPr>
          <p:cNvSpPr txBox="1"/>
          <p:nvPr/>
        </p:nvSpPr>
        <p:spPr>
          <a:xfrm>
            <a:off x="333599" y="5602158"/>
            <a:ext cx="2676301" cy="369332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Closer-to-even length text: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3093AEC-44D0-4470-B881-9F5A23F8F114}"/>
              </a:ext>
            </a:extLst>
          </p:cNvPr>
          <p:cNvSpPr txBox="1"/>
          <p:nvPr/>
        </p:nvSpPr>
        <p:spPr>
          <a:xfrm>
            <a:off x="333599" y="4412559"/>
            <a:ext cx="3581176" cy="646331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Still some banner cutoff (screenshot of double-width monitor).</a:t>
            </a:r>
          </a:p>
        </p:txBody>
      </p:sp>
    </p:spTree>
    <p:extLst>
      <p:ext uri="{BB962C8B-B14F-4D97-AF65-F5344CB8AC3E}">
        <p14:creationId xmlns:p14="http://schemas.microsoft.com/office/powerpoint/2010/main" val="3799006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19AAE7-3DFF-4981-9192-2A9A9F7FE3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74" b="3518"/>
          <a:stretch/>
        </p:blipFill>
        <p:spPr>
          <a:xfrm>
            <a:off x="0" y="0"/>
            <a:ext cx="12192000" cy="4238625"/>
          </a:xfrm>
          <a:prstGeom prst="rect">
            <a:avLst/>
          </a:prstGeom>
        </p:spPr>
      </p:pic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2D1BDBB5-C5A2-45CC-845C-823B8306A1FF}"/>
              </a:ext>
            </a:extLst>
          </p:cNvPr>
          <p:cNvCxnSpPr>
            <a:cxnSpLocks/>
            <a:stCxn id="5" idx="1"/>
            <a:endCxn id="6" idx="0"/>
          </p:cNvCxnSpPr>
          <p:nvPr/>
        </p:nvCxnSpPr>
        <p:spPr>
          <a:xfrm rot="10800000">
            <a:off x="1432082" y="3106172"/>
            <a:ext cx="711042" cy="283793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C656B98-B61A-42E0-8B42-619C2079455B}"/>
              </a:ext>
            </a:extLst>
          </p:cNvPr>
          <p:cNvSpPr txBox="1"/>
          <p:nvPr/>
        </p:nvSpPr>
        <p:spPr>
          <a:xfrm>
            <a:off x="2143124" y="5482441"/>
            <a:ext cx="3457576" cy="923330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arrows instead of bullets on “hardhat” section below. Let’s use the same here for consistency.</a:t>
            </a: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A8A95F7C-407C-4A88-80F1-DEFEB44DEF17}"/>
              </a:ext>
            </a:extLst>
          </p:cNvPr>
          <p:cNvSpPr/>
          <p:nvPr/>
        </p:nvSpPr>
        <p:spPr>
          <a:xfrm rot="10713594">
            <a:off x="1289901" y="2782372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33F6D4C0-1DC7-4AB4-A5F2-79091ED5A23E}"/>
              </a:ext>
            </a:extLst>
          </p:cNvPr>
          <p:cNvCxnSpPr>
            <a:cxnSpLocks/>
            <a:stCxn id="9" idx="3"/>
            <a:endCxn id="10" idx="0"/>
          </p:cNvCxnSpPr>
          <p:nvPr/>
        </p:nvCxnSpPr>
        <p:spPr>
          <a:xfrm flipV="1">
            <a:off x="7166129" y="3830071"/>
            <a:ext cx="1460658" cy="1013511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244A68B-045E-48B6-B37B-7FD6F01F604D}"/>
              </a:ext>
            </a:extLst>
          </p:cNvPr>
          <p:cNvSpPr txBox="1"/>
          <p:nvPr/>
        </p:nvSpPr>
        <p:spPr>
          <a:xfrm>
            <a:off x="4432454" y="4520416"/>
            <a:ext cx="2733675" cy="646331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Can we blend shadows into background color?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D0B64DF7-226E-4AB3-864D-A6B42A96E7AD}"/>
              </a:ext>
            </a:extLst>
          </p:cNvPr>
          <p:cNvSpPr/>
          <p:nvPr/>
        </p:nvSpPr>
        <p:spPr>
          <a:xfrm rot="10713594">
            <a:off x="8484606" y="3506272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773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B8CAFE-D053-433D-B2C2-89138B9896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74" b="3518"/>
          <a:stretch/>
        </p:blipFill>
        <p:spPr>
          <a:xfrm>
            <a:off x="0" y="0"/>
            <a:ext cx="12192000" cy="42386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38B75A-01B7-4C81-B8C3-AD2CFE8776A2}"/>
              </a:ext>
            </a:extLst>
          </p:cNvPr>
          <p:cNvSpPr txBox="1"/>
          <p:nvPr/>
        </p:nvSpPr>
        <p:spPr>
          <a:xfrm>
            <a:off x="6561221" y="5257562"/>
            <a:ext cx="563077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OVTLYR also provides financial data &amp; breaking news, along with easy ways to identify and save relevant information helping to separate the signal from noise.</a:t>
            </a:r>
          </a:p>
          <a:p>
            <a:endParaRPr lang="en-US" sz="1400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r>
              <a:rPr lang="en-US" sz="1400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OVTLYR’s behavioral analytics are unique to fundamental &amp; technical analysis. They can be layered onto existing strategies without the threat of over-weighting traditional sources.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C92E9D-8BF2-4008-9E6F-31F1456B95BF}"/>
              </a:ext>
            </a:extLst>
          </p:cNvPr>
          <p:cNvSpPr txBox="1"/>
          <p:nvPr/>
        </p:nvSpPr>
        <p:spPr>
          <a:xfrm>
            <a:off x="6561221" y="4888230"/>
            <a:ext cx="1971675" cy="369332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Double-check text: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BAA8E1-EC67-4482-BC4A-F0FCC6714AFE}"/>
              </a:ext>
            </a:extLst>
          </p:cNvPr>
          <p:cNvSpPr txBox="1"/>
          <p:nvPr/>
        </p:nvSpPr>
        <p:spPr>
          <a:xfrm>
            <a:off x="263692" y="4369683"/>
            <a:ext cx="2609850" cy="646331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Can we remove shading coming off tablet screen?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27C3270-E04A-430E-87EC-F61A1999A0D6}"/>
              </a:ext>
            </a:extLst>
          </p:cNvPr>
          <p:cNvSpPr>
            <a:spLocks noChangeAspect="1"/>
          </p:cNvSpPr>
          <p:nvPr/>
        </p:nvSpPr>
        <p:spPr>
          <a:xfrm>
            <a:off x="3608918" y="2343833"/>
            <a:ext cx="399604" cy="398566"/>
          </a:xfrm>
          <a:prstGeom prst="ellipse">
            <a:avLst/>
          </a:prstGeom>
          <a:solidFill>
            <a:srgbClr val="FF0000">
              <a:alpha val="1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CB6B2997-4A29-4DF0-A849-980134D166AB}"/>
              </a:ext>
            </a:extLst>
          </p:cNvPr>
          <p:cNvCxnSpPr>
            <a:cxnSpLocks/>
            <a:stCxn id="20" idx="3"/>
            <a:endCxn id="22" idx="4"/>
          </p:cNvCxnSpPr>
          <p:nvPr/>
        </p:nvCxnSpPr>
        <p:spPr>
          <a:xfrm flipV="1">
            <a:off x="2873542" y="2742399"/>
            <a:ext cx="935178" cy="195045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7386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1FBFD9A-52D3-459D-96EC-4900073C9B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74" b="3518"/>
          <a:stretch/>
        </p:blipFill>
        <p:spPr>
          <a:xfrm>
            <a:off x="0" y="0"/>
            <a:ext cx="12192000" cy="4238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856757-18E1-4CBA-AFF9-4A4B3C456CD4}"/>
              </a:ext>
            </a:extLst>
          </p:cNvPr>
          <p:cNvSpPr txBox="1"/>
          <p:nvPr/>
        </p:nvSpPr>
        <p:spPr>
          <a:xfrm>
            <a:off x="0" y="5380672"/>
            <a:ext cx="1172527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effectLst/>
                <a:latin typeface="OpenSans-Regular"/>
              </a:rPr>
              <a:t>Members who are neither highly active nor completely passive have the most to gain. These are the investors too busy to </a:t>
            </a:r>
          </a:p>
          <a:p>
            <a:pPr algn="ctr"/>
            <a:r>
              <a:rPr lang="en-US" b="0" i="0" dirty="0">
                <a:effectLst/>
                <a:latin typeface="OpenSans-Regular"/>
              </a:rPr>
              <a:t>take on the lifestyle of a full-time trader but are also dissatisfied with holding through pronounced downturns in the market.</a:t>
            </a:r>
          </a:p>
          <a:p>
            <a:pPr algn="ctr"/>
            <a:endParaRPr lang="en-US" b="0" i="0" dirty="0">
              <a:effectLst/>
              <a:latin typeface="OpenSans-Regular"/>
            </a:endParaRPr>
          </a:p>
          <a:p>
            <a:pPr algn="ctr"/>
            <a:r>
              <a:rPr lang="en-US" b="0" i="0" dirty="0">
                <a:effectLst/>
                <a:latin typeface="OpenSans-Regular"/>
              </a:rPr>
              <a:t>OVTLYR was designed to be responsive when you need it and low-hassle when you don’t. </a:t>
            </a:r>
          </a:p>
          <a:p>
            <a:pPr algn="ctr"/>
            <a:r>
              <a:rPr lang="en-US" b="0" i="0" dirty="0">
                <a:effectLst/>
                <a:latin typeface="OpenSans-Regular"/>
              </a:rPr>
              <a:t>If dollar-cost-averaging and regular rebalancing are in your comfort zone, you’ve come to the right place.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08AF5-354C-4195-8BC1-A7725E1DB991}"/>
              </a:ext>
            </a:extLst>
          </p:cNvPr>
          <p:cNvSpPr txBox="1"/>
          <p:nvPr/>
        </p:nvSpPr>
        <p:spPr>
          <a:xfrm>
            <a:off x="0" y="5011340"/>
            <a:ext cx="2676301" cy="369332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Closer-to-even length text: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FA1EDCE9-72A3-446F-8DF8-FAF56DC06E64}"/>
              </a:ext>
            </a:extLst>
          </p:cNvPr>
          <p:cNvCxnSpPr>
            <a:cxnSpLocks/>
            <a:stCxn id="11" idx="1"/>
            <a:endCxn id="3" idx="0"/>
          </p:cNvCxnSpPr>
          <p:nvPr/>
        </p:nvCxnSpPr>
        <p:spPr>
          <a:xfrm rot="10800000">
            <a:off x="6008151" y="1714449"/>
            <a:ext cx="449799" cy="2891008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40E9A2B-1166-4E11-8F4E-9FD40E08B803}"/>
              </a:ext>
            </a:extLst>
          </p:cNvPr>
          <p:cNvSpPr txBox="1"/>
          <p:nvPr/>
        </p:nvSpPr>
        <p:spPr>
          <a:xfrm>
            <a:off x="6457949" y="4282291"/>
            <a:ext cx="2924175" cy="646331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Center text on chart peak (slide robot right if needed).</a:t>
            </a: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03A8DBC0-77FF-4B04-8780-6183CD043A87}"/>
              </a:ext>
            </a:extLst>
          </p:cNvPr>
          <p:cNvSpPr/>
          <p:nvPr/>
        </p:nvSpPr>
        <p:spPr>
          <a:xfrm rot="10713594">
            <a:off x="5865969" y="1390650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D549F423-D771-461B-87CA-8A381CC47E99}"/>
              </a:ext>
            </a:extLst>
          </p:cNvPr>
          <p:cNvCxnSpPr>
            <a:cxnSpLocks/>
            <a:stCxn id="22" idx="3"/>
            <a:endCxn id="23" idx="0"/>
          </p:cNvCxnSpPr>
          <p:nvPr/>
        </p:nvCxnSpPr>
        <p:spPr>
          <a:xfrm flipV="1">
            <a:off x="5210175" y="3487172"/>
            <a:ext cx="586801" cy="111828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13B2B5B-BE17-4B67-A9B5-F9DF3CDE0B48}"/>
              </a:ext>
            </a:extLst>
          </p:cNvPr>
          <p:cNvSpPr txBox="1"/>
          <p:nvPr/>
        </p:nvSpPr>
        <p:spPr>
          <a:xfrm>
            <a:off x="876301" y="4282291"/>
            <a:ext cx="4333874" cy="646331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Make blue areas of arrows white (or another color visible with blue background).</a:t>
            </a:r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D0736FD3-0CAF-4FDF-9C8E-BCDFF4BC11E1}"/>
              </a:ext>
            </a:extLst>
          </p:cNvPr>
          <p:cNvSpPr/>
          <p:nvPr/>
        </p:nvSpPr>
        <p:spPr>
          <a:xfrm rot="10713594">
            <a:off x="5654795" y="3163373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8856352D-51CF-4F49-BD5C-C20E0E6119D3}"/>
              </a:ext>
            </a:extLst>
          </p:cNvPr>
          <p:cNvCxnSpPr>
            <a:cxnSpLocks/>
            <a:stCxn id="22" idx="1"/>
            <a:endCxn id="27" idx="0"/>
          </p:cNvCxnSpPr>
          <p:nvPr/>
        </p:nvCxnSpPr>
        <p:spPr>
          <a:xfrm rot="10800000" flipH="1">
            <a:off x="876301" y="1092439"/>
            <a:ext cx="1392356" cy="3513019"/>
          </a:xfrm>
          <a:prstGeom prst="bentConnector3">
            <a:avLst>
              <a:gd name="adj1" fmla="val -16418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84FFE24B-EFAA-43B2-B55D-0A41D66FC721}"/>
              </a:ext>
            </a:extLst>
          </p:cNvPr>
          <p:cNvSpPr/>
          <p:nvPr/>
        </p:nvSpPr>
        <p:spPr>
          <a:xfrm rot="16209972">
            <a:off x="2292469" y="930983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60A4892E-B194-4022-A187-33269E820D88}"/>
              </a:ext>
            </a:extLst>
          </p:cNvPr>
          <p:cNvCxnSpPr>
            <a:cxnSpLocks/>
            <a:stCxn id="39" idx="2"/>
            <a:endCxn id="40" idx="0"/>
          </p:cNvCxnSpPr>
          <p:nvPr/>
        </p:nvCxnSpPr>
        <p:spPr>
          <a:xfrm rot="5400000">
            <a:off x="9905672" y="1640604"/>
            <a:ext cx="529844" cy="245016"/>
          </a:xfrm>
          <a:prstGeom prst="bentConnector3">
            <a:avLst>
              <a:gd name="adj1" fmla="val 50000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A2A1DF5-C770-4DD5-9D6F-13F078F1542C}"/>
              </a:ext>
            </a:extLst>
          </p:cNvPr>
          <p:cNvSpPr txBox="1"/>
          <p:nvPr/>
        </p:nvSpPr>
        <p:spPr>
          <a:xfrm>
            <a:off x="8498125" y="20862"/>
            <a:ext cx="3589954" cy="1477328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Test red faces on side robots; also double-check evenness of their placement and respective side texts. If shading (under feet/hands) can match background it would be best.</a:t>
            </a: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25AA298E-2B7E-436A-B044-64F2E2015544}"/>
              </a:ext>
            </a:extLst>
          </p:cNvPr>
          <p:cNvSpPr/>
          <p:nvPr/>
        </p:nvSpPr>
        <p:spPr>
          <a:xfrm rot="21479705">
            <a:off x="9915638" y="2027935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23DC3CED-1B3B-4C01-9BF7-26D5A5163BDE}"/>
              </a:ext>
            </a:extLst>
          </p:cNvPr>
          <p:cNvCxnSpPr>
            <a:cxnSpLocks/>
            <a:stCxn id="39" idx="1"/>
            <a:endCxn id="42" idx="0"/>
          </p:cNvCxnSpPr>
          <p:nvPr/>
        </p:nvCxnSpPr>
        <p:spPr>
          <a:xfrm rot="10800000" flipV="1">
            <a:off x="2617815" y="759525"/>
            <a:ext cx="5880311" cy="1269663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3EABA27-9787-4C4C-B0B1-A17678E1B78C}"/>
              </a:ext>
            </a:extLst>
          </p:cNvPr>
          <p:cNvSpPr/>
          <p:nvPr/>
        </p:nvSpPr>
        <p:spPr>
          <a:xfrm rot="21450958">
            <a:off x="2486719" y="2029037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218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CC9D331-9E54-4BDF-BC65-9B6735235D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74" b="3518"/>
          <a:stretch/>
        </p:blipFill>
        <p:spPr>
          <a:xfrm>
            <a:off x="0" y="0"/>
            <a:ext cx="12192000" cy="4238625"/>
          </a:xfrm>
          <a:prstGeom prst="rect">
            <a:avLst/>
          </a:prstGeom>
        </p:spPr>
      </p:pic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718CA7F1-7D0F-4E9A-8BD5-568E9CDA4F92}"/>
              </a:ext>
            </a:extLst>
          </p:cNvPr>
          <p:cNvCxnSpPr>
            <a:cxnSpLocks/>
            <a:stCxn id="8" idx="1"/>
            <a:endCxn id="9" idx="0"/>
          </p:cNvCxnSpPr>
          <p:nvPr/>
        </p:nvCxnSpPr>
        <p:spPr>
          <a:xfrm rot="10800000">
            <a:off x="6213632" y="1953646"/>
            <a:ext cx="711042" cy="2699436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97FD087-BFD8-4477-9FF6-352F0486D7D9}"/>
              </a:ext>
            </a:extLst>
          </p:cNvPr>
          <p:cNvSpPr txBox="1"/>
          <p:nvPr/>
        </p:nvSpPr>
        <p:spPr>
          <a:xfrm>
            <a:off x="6924674" y="4329916"/>
            <a:ext cx="2733675" cy="646331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Can we get different icons for each bullet in rotation?</a:t>
            </a:r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AFDE46C0-4694-4B0B-80C7-BA62575B6520}"/>
              </a:ext>
            </a:extLst>
          </p:cNvPr>
          <p:cNvSpPr/>
          <p:nvPr/>
        </p:nvSpPr>
        <p:spPr>
          <a:xfrm rot="10713594">
            <a:off x="6071451" y="1629847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CE3A6D78-FC01-47C9-A7D3-4A9E558AB045}"/>
              </a:ext>
            </a:extLst>
          </p:cNvPr>
          <p:cNvCxnSpPr>
            <a:cxnSpLocks/>
            <a:stCxn id="18" idx="1"/>
            <a:endCxn id="20" idx="0"/>
          </p:cNvCxnSpPr>
          <p:nvPr/>
        </p:nvCxnSpPr>
        <p:spPr>
          <a:xfrm rot="10800000">
            <a:off x="3189447" y="2734696"/>
            <a:ext cx="387192" cy="268698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536B8EE-144E-4C0F-A7FD-3FEF58CADD17}"/>
              </a:ext>
            </a:extLst>
          </p:cNvPr>
          <p:cNvSpPr txBox="1"/>
          <p:nvPr/>
        </p:nvSpPr>
        <p:spPr>
          <a:xfrm>
            <a:off x="3576639" y="4960011"/>
            <a:ext cx="3090861" cy="923330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 can get to work on new video slides once I have updated screenshots for each section.</a:t>
            </a: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72009215-3CB1-4F0A-B1BB-31524E3AD700}"/>
              </a:ext>
            </a:extLst>
          </p:cNvPr>
          <p:cNvSpPr/>
          <p:nvPr/>
        </p:nvSpPr>
        <p:spPr>
          <a:xfrm rot="10713594">
            <a:off x="3047266" y="2410897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563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9C9A5B4-36A9-484B-8EF2-417CC241C6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74" b="3518"/>
          <a:stretch/>
        </p:blipFill>
        <p:spPr>
          <a:xfrm>
            <a:off x="0" y="0"/>
            <a:ext cx="12192000" cy="4238625"/>
          </a:xfrm>
          <a:prstGeom prst="rect">
            <a:avLst/>
          </a:prstGeom>
        </p:spPr>
      </p:pic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4A2E30F4-2555-4D44-86E8-EC2C419AB3A7}"/>
              </a:ext>
            </a:extLst>
          </p:cNvPr>
          <p:cNvCxnSpPr>
            <a:cxnSpLocks/>
            <a:stCxn id="7" idx="3"/>
            <a:endCxn id="8" idx="0"/>
          </p:cNvCxnSpPr>
          <p:nvPr/>
        </p:nvCxnSpPr>
        <p:spPr>
          <a:xfrm flipV="1">
            <a:off x="7462837" y="1084613"/>
            <a:ext cx="975594" cy="3978818"/>
          </a:xfrm>
          <a:prstGeom prst="bentConnector3">
            <a:avLst>
              <a:gd name="adj1" fmla="val 50000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BA15762-D9AF-49AD-AF33-C4044E90A832}"/>
              </a:ext>
            </a:extLst>
          </p:cNvPr>
          <p:cNvSpPr txBox="1"/>
          <p:nvPr/>
        </p:nvSpPr>
        <p:spPr>
          <a:xfrm>
            <a:off x="4729162" y="4463266"/>
            <a:ext cx="2733675" cy="1200329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Test squishing the hardhat a little bit (less height, same width); possibly also rotate to fit head angle?</a:t>
            </a:r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A854538D-423C-489E-BC6F-B2FA6ACBBD7F}"/>
              </a:ext>
            </a:extLst>
          </p:cNvPr>
          <p:cNvSpPr/>
          <p:nvPr/>
        </p:nvSpPr>
        <p:spPr>
          <a:xfrm rot="16249027">
            <a:off x="8462227" y="924998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18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A467447-2352-4EBF-B8FC-6D5CB04D56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74" b="3518"/>
          <a:stretch/>
        </p:blipFill>
        <p:spPr>
          <a:xfrm>
            <a:off x="0" y="0"/>
            <a:ext cx="12192000" cy="4238625"/>
          </a:xfrm>
          <a:prstGeom prst="rect">
            <a:avLst/>
          </a:prstGeom>
        </p:spPr>
      </p:pic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A7DF0125-12E0-4DCC-8B18-C68903D0A619}"/>
              </a:ext>
            </a:extLst>
          </p:cNvPr>
          <p:cNvCxnSpPr>
            <a:cxnSpLocks/>
            <a:stCxn id="6" idx="1"/>
            <a:endCxn id="7" idx="0"/>
          </p:cNvCxnSpPr>
          <p:nvPr/>
        </p:nvCxnSpPr>
        <p:spPr>
          <a:xfrm rot="10800000">
            <a:off x="9054906" y="3129342"/>
            <a:ext cx="327218" cy="2106313"/>
          </a:xfrm>
          <a:prstGeom prst="bentConnector3">
            <a:avLst>
              <a:gd name="adj1" fmla="val 162600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8011CC4-7F6A-4F2B-9797-8F39492015A6}"/>
              </a:ext>
            </a:extLst>
          </p:cNvPr>
          <p:cNvSpPr txBox="1"/>
          <p:nvPr/>
        </p:nvSpPr>
        <p:spPr>
          <a:xfrm>
            <a:off x="9382124" y="4358491"/>
            <a:ext cx="2733675" cy="1754326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Slide this guy over to the right a touch to make sure he doesn’t get in the way of text. Maybe also increase his size to make hands more visible.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4C87FECB-7970-4ED0-9021-11BBEA333D90}"/>
              </a:ext>
            </a:extLst>
          </p:cNvPr>
          <p:cNvSpPr/>
          <p:nvPr/>
        </p:nvSpPr>
        <p:spPr>
          <a:xfrm rot="16113594">
            <a:off x="9078667" y="2963347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E627621-8BC9-47AA-AC33-1BFEA02BD0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86" t="3387" r="8286" b="11638"/>
          <a:stretch/>
        </p:blipFill>
        <p:spPr>
          <a:xfrm>
            <a:off x="0" y="4556810"/>
            <a:ext cx="6492240" cy="23011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871AC78-534B-4A9A-AAA0-ADCFDB0061BC}"/>
              </a:ext>
            </a:extLst>
          </p:cNvPr>
          <p:cNvSpPr txBox="1"/>
          <p:nvPr/>
        </p:nvSpPr>
        <p:spPr>
          <a:xfrm>
            <a:off x="6586675" y="6112817"/>
            <a:ext cx="976720" cy="369332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Sample.</a:t>
            </a:r>
          </a:p>
        </p:txBody>
      </p:sp>
    </p:spTree>
    <p:extLst>
      <p:ext uri="{BB962C8B-B14F-4D97-AF65-F5344CB8AC3E}">
        <p14:creationId xmlns:p14="http://schemas.microsoft.com/office/powerpoint/2010/main" val="969537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1CB209DC-2813-4DE4-8E90-4188C0248A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74" b="3518"/>
          <a:stretch/>
        </p:blipFill>
        <p:spPr>
          <a:xfrm>
            <a:off x="0" y="0"/>
            <a:ext cx="12192000" cy="4238625"/>
          </a:xfrm>
          <a:prstGeom prst="rect">
            <a:avLst/>
          </a:prstGeom>
        </p:spPr>
      </p:pic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D7FE4E58-E880-4472-BA1C-45D6BBD232BF}"/>
              </a:ext>
            </a:extLst>
          </p:cNvPr>
          <p:cNvCxnSpPr>
            <a:cxnSpLocks/>
            <a:stCxn id="6" idx="1"/>
            <a:endCxn id="7" idx="0"/>
          </p:cNvCxnSpPr>
          <p:nvPr/>
        </p:nvCxnSpPr>
        <p:spPr>
          <a:xfrm rot="10800000">
            <a:off x="1034312" y="1431170"/>
            <a:ext cx="327219" cy="3822740"/>
          </a:xfrm>
          <a:prstGeom prst="bentConnector3">
            <a:avLst>
              <a:gd name="adj1" fmla="val 162600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0E5EEC6-E949-44DB-8208-9BA811AF7E35}"/>
              </a:ext>
            </a:extLst>
          </p:cNvPr>
          <p:cNvSpPr txBox="1"/>
          <p:nvPr/>
        </p:nvSpPr>
        <p:spPr>
          <a:xfrm>
            <a:off x="1361530" y="4515246"/>
            <a:ext cx="3873136" cy="1477328"/>
          </a:xfrm>
          <a:prstGeom prst="rect">
            <a:avLst/>
          </a:prstGeom>
          <a:solidFill>
            <a:schemeClr val="bg1"/>
          </a:solidFill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Indent FAQ response text on L/R edges.</a:t>
            </a:r>
          </a:p>
          <a:p>
            <a:endParaRPr lang="en-US" dirty="0"/>
          </a:p>
          <a:p>
            <a:r>
              <a:rPr lang="en-US" dirty="0"/>
              <a:t>Double-check FAQ text.</a:t>
            </a:r>
          </a:p>
          <a:p>
            <a:endParaRPr lang="en-US" dirty="0"/>
          </a:p>
          <a:p>
            <a:r>
              <a:rPr lang="en-US" dirty="0"/>
              <a:t>Remove #10 pending update.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A6F279EE-E954-4785-8D0D-10F41FC30BF5}"/>
              </a:ext>
            </a:extLst>
          </p:cNvPr>
          <p:cNvSpPr/>
          <p:nvPr/>
        </p:nvSpPr>
        <p:spPr>
          <a:xfrm rot="16113594">
            <a:off x="1058072" y="1265176"/>
            <a:ext cx="276225" cy="323850"/>
          </a:xfrm>
          <a:prstGeom prst="triangle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212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385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Yu Gothic UI Light</vt:lpstr>
      <vt:lpstr>Arial</vt:lpstr>
      <vt:lpstr>Calibri</vt:lpstr>
      <vt:lpstr>Calibri Light</vt:lpstr>
      <vt:lpstr>OpenSans-Regular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Gorzycki</dc:creator>
  <cp:lastModifiedBy>Mark Gorzycki</cp:lastModifiedBy>
  <cp:revision>1</cp:revision>
  <dcterms:created xsi:type="dcterms:W3CDTF">2021-05-07T13:05:28Z</dcterms:created>
  <dcterms:modified xsi:type="dcterms:W3CDTF">2021-05-07T13:59:37Z</dcterms:modified>
</cp:coreProperties>
</file>

<file path=docProps/thumbnail.jpeg>
</file>